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theme/theme1.xml" Type="http://schemas.openxmlformats.org/officeDocument/2006/relationships/theme" Id="rId1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http://invis.io/7M1N5SSQ4" Type="http://schemas.openxmlformats.org/officeDocument/2006/relationships/hyperlink" TargetMode="External" Id="rId2"/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o ___ Overview of talk (1 slide) – don’t read this, tell it like a story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o ___ 3 representative tasks noting key changes (1-3 slides)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o ___ Revised UI design &amp; rationale (1-3 slides – mainly images w/ captions)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o ___ 3 scenarios shown carrying out each task w medium-fi prototype (use 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screen shots and/or live demo) 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o ___ Tools Used (what worked, what didn’t work, WoZ techniques) (1-3 slides)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o ___ Summary of talk (1 slide)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___ Were appropriate tools used &amp; explained?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o ___ Were tradeoffs to using the tool discussed?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/>
              <a:t>o ___ If Wizard of Oz techniques used, were they clearly explained? 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4" name="Shape 1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5" name="Shape 10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" name="Shape 3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o ___ Overview of talk (1 slide) – don’t read this, tell it like a story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o ___ 3 representative tasks noting key changes (1-3 slides)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o ___ Revised UI design &amp; rationale (1-3 slides – mainly images w/ captions)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o ___ 3 scenarios shown carrying out each task w medium-fi prototype (use 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screen shots and/or live demo) 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o ___ Tools Used (what worked, what didn’t work, WoZ techniques) (1-3 slides)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o ___ Summary of talk (1 slide)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0" name="Shape 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" name="Shape 4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Top: Before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Bottom: After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8" name="Shape 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" name="Shape 4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5" name="Shape 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Put in the images for signing up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5" name="Shape 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Put in the images for our simplified feedback screens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6" name="Shape 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Put in the image for homepage (without arrows)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u="sng" lang="en">
                <a:solidFill>
                  <a:schemeClr val="hlink"/>
                </a:solidFill>
                <a:hlinkClick r:id="rId2"/>
              </a:rPr>
              <a:t>http://invis.io/7M1N5SSQ4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chemeClr val="lt2"/>
              </a:buClr>
              <a:buNone/>
              <a:defRPr>
                <a:solidFill>
                  <a:schemeClr val="lt2"/>
                </a:solidFill>
              </a:defRPr>
            </a:lvl1pPr>
            <a:lvl2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2pPr>
            <a:lvl3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3pPr>
            <a:lvl4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4pPr>
            <a:lvl5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5pPr>
            <a:lvl6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6pPr>
            <a:lvl7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7pPr>
            <a:lvl8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8pPr>
            <a:lvl9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9" name="Shape 9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SzPct val="1000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3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Clr>
                <a:schemeClr val="lt1"/>
              </a:buClr>
              <a:buSzPct val="100000"/>
              <a:defRPr sz="3000">
                <a:solidFill>
                  <a:schemeClr val="lt1"/>
                </a:solidFill>
              </a:defRPr>
            </a:lvl1pPr>
            <a:lvl2pPr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2pPr>
            <a:lvl3pPr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3pPr>
            <a:lvl4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4pPr>
            <a:lvl5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5pPr>
            <a:lvl6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6pPr>
            <a:lvl7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7pPr>
            <a:lvl8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8pPr>
            <a:lvl9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0.png" Type="http://schemas.openxmlformats.org/officeDocument/2006/relationships/image" Id="rId4"/><Relationship Target="../media/image14.png" Type="http://schemas.openxmlformats.org/officeDocument/2006/relationships/image" Id="rId3"/><Relationship Target="../media/image04.png" Type="http://schemas.openxmlformats.org/officeDocument/2006/relationships/image" Id="rId6"/><Relationship Target="../media/image01.png" Type="http://schemas.openxmlformats.org/officeDocument/2006/relationships/image" Id="rId5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1.png" Type="http://schemas.openxmlformats.org/officeDocument/2006/relationships/image" Id="rId4"/><Relationship Target="../media/image06.png" Type="http://schemas.openxmlformats.org/officeDocument/2006/relationships/image" Id="rId3"/><Relationship Target="../media/image05.png" Type="http://schemas.openxmlformats.org/officeDocument/2006/relationships/image" Id="rId5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8.png" Type="http://schemas.openxmlformats.org/officeDocument/2006/relationships/image" Id="rId4"/><Relationship Target="../media/image02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0.png" Type="http://schemas.openxmlformats.org/officeDocument/2006/relationships/image" Id="rId4"/><Relationship Target="../media/image07.png" Type="http://schemas.openxmlformats.org/officeDocument/2006/relationships/image" Id="rId3"/><Relationship Target="../media/image03.png" Type="http://schemas.openxmlformats.org/officeDocument/2006/relationships/image" Id="rId5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4"/><Relationship Target="../media/image00.png" Type="http://schemas.openxmlformats.org/officeDocument/2006/relationships/image" Id="rId3"/><Relationship Target="../media/image12.png" Type="http://schemas.openxmlformats.org/officeDocument/2006/relationships/image" Id="rId5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9.png" Type="http://schemas.openxmlformats.org/officeDocument/2006/relationships/image" Id="rId4"/><Relationship Target="../media/image13.pn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Civility Med-Fi Prototype</a:t>
            </a:r>
          </a:p>
        </p:txBody>
      </p:sp>
      <p:sp>
        <p:nvSpPr>
          <p:cNvPr id="24" name="Shape 24"/>
          <p:cNvSpPr txBox="1"/>
          <p:nvPr>
            <p:ph idx="1" type="subTitle"/>
          </p:nvPr>
        </p:nvSpPr>
        <p:spPr>
          <a:xfrm>
            <a:off y="3876998" x="685800"/>
            <a:ext cy="1090200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Team Members: Lorena Huang Liu, Steven Qian, Kate Stockdale, Jessica Xu 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b="0" lang="en"/>
              <a:t>Tools Used: Invision &amp; Illustrator</a:t>
            </a:r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Pros: 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Already familiar with tools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Vector images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Easy to edit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Cons: 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Had to draw every screen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No ability to do multiple actions in a row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1" name="Shape 1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b="0" lang="en"/>
              <a:t>Summary</a:t>
            </a:r>
          </a:p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Main changes were made in data visualization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Minor changes in UI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Prototyping to scale</a:t>
            </a:r>
          </a:p>
          <a:p>
            <a:pPr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Challenge designing for such a small interface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b="0" lang="en"/>
              <a:t>Overview</a:t>
            </a:r>
          </a:p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3 Representative Tasks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Revised UI Design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Medium Fidelity Prototype Walk-Through 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Tools Used</a:t>
            </a:r>
          </a:p>
          <a:p>
            <a:pPr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Summary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" name="Shape 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b="0" lang="en"/>
              <a:t>RT #1: Providing Feedback</a:t>
            </a:r>
          </a:p>
        </p:txBody>
      </p:sp>
      <p:pic>
        <p:nvPicPr>
          <p:cNvPr id="36" name="Shape 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063375" x="1414462"/>
            <a:ext cy="1571625" cx="6315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Shape 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2805270" x="1692537"/>
            <a:ext cy="2035779" cx="18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Shape 3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y="2802750" x="3670237"/>
            <a:ext cy="2022759" cx="18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Shape 3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y="2802750" x="5647150"/>
            <a:ext cy="2022749" cx="17487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" name="Shape 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y="205975" x="457200"/>
            <a:ext cy="857400" cx="86868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b="0" lang="en"/>
              <a:t>RT #2: Sending Warning Notifications</a:t>
            </a:r>
          </a:p>
        </p:txBody>
      </p:sp>
      <p:pic>
        <p:nvPicPr>
          <p:cNvPr id="45" name="Shape 4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215775" x="3267075"/>
            <a:ext cy="1562100" cx="2609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Shape 4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3000550" x="3067050"/>
            <a:ext cy="1600200" cx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Shape 4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y="3000550" x="4695300"/>
            <a:ext cy="1600200" cx="1371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1" name="Shape 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y="205975" x="457200"/>
            <a:ext cy="857400" cx="86868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b="0" lang="en"/>
              <a:t>RT #3: Identifying Fruitless Conversations</a:t>
            </a:r>
          </a:p>
        </p:txBody>
      </p:sp>
      <p:pic>
        <p:nvPicPr>
          <p:cNvPr id="53" name="Shape 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852412" x="1864700"/>
            <a:ext cy="2337525" cx="1835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Shape 5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704700" x="4867975"/>
            <a:ext cy="2632950" cx="22568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b="0" lang="en"/>
              <a:t>Revised UI Design: Signing Up</a:t>
            </a:r>
          </a:p>
        </p:txBody>
      </p:sp>
      <p:pic>
        <p:nvPicPr>
          <p:cNvPr id="60" name="Shape 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615375" x="4217925"/>
            <a:ext cy="2486025" cx="2143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Shape 6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615375" x="6572250"/>
            <a:ext cy="2486025" cx="2114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Shape 6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y="1615373" x="1011600"/>
            <a:ext cy="2392250" cx="1834649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Shape 63"/>
          <p:cNvSpPr txBox="1"/>
          <p:nvPr/>
        </p:nvSpPr>
        <p:spPr>
          <a:xfrm>
            <a:off y="4173325" x="169400"/>
            <a:ext cy="857400" cx="3757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sz="2400" lang="en">
                <a:solidFill>
                  <a:srgbClr val="FFFFFF"/>
                </a:solidFill>
              </a:rPr>
              <a:t>Before: 1 page sign up</a:t>
            </a:r>
          </a:p>
        </p:txBody>
      </p:sp>
      <p:sp>
        <p:nvSpPr>
          <p:cNvPr id="64" name="Shape 64"/>
          <p:cNvSpPr txBox="1"/>
          <p:nvPr/>
        </p:nvSpPr>
        <p:spPr>
          <a:xfrm>
            <a:off y="4404325" x="4358125"/>
            <a:ext cy="739199" cx="42657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sz="2400" lang="en">
                <a:solidFill>
                  <a:srgbClr val="FFFFFF"/>
                </a:solidFill>
              </a:rPr>
              <a:t>After: 2 page sign up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y="205975" x="457200"/>
            <a:ext cy="857400" cx="86868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b="0" lang="en"/>
              <a:t>Revised UI Design: Simplified Feedback</a:t>
            </a:r>
          </a:p>
        </p:txBody>
      </p:sp>
      <p:pic>
        <p:nvPicPr>
          <p:cNvPr id="70" name="Shape 7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711375" x="4444675"/>
            <a:ext cy="2495550" cx="213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Shape 7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708285" x="6788875"/>
            <a:ext cy="2479589" cx="2133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Shape 7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y="1063375" x="304800"/>
            <a:ext cy="2067050" cx="3543525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Shape 73"/>
          <p:cNvSpPr txBox="1"/>
          <p:nvPr/>
        </p:nvSpPr>
        <p:spPr>
          <a:xfrm>
            <a:off y="3373325" x="338800"/>
            <a:ext cy="1201200" cx="3543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sz="2400" lang="en">
                <a:solidFill>
                  <a:srgbClr val="FFFFFF"/>
                </a:solidFill>
              </a:rPr>
              <a:t>Before: Line Graph</a:t>
            </a:r>
          </a:p>
        </p:txBody>
      </p:sp>
      <p:sp>
        <p:nvSpPr>
          <p:cNvPr id="74" name="Shape 74"/>
          <p:cNvSpPr txBox="1"/>
          <p:nvPr/>
        </p:nvSpPr>
        <p:spPr>
          <a:xfrm>
            <a:off y="4359325" x="4444675"/>
            <a:ext cy="1201200" cx="4477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sz="2400" lang="en">
                <a:solidFill>
                  <a:srgbClr val="FFFFFF"/>
                </a:solidFill>
              </a:rPr>
              <a:t>After: Bar Graph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b="0" lang="en"/>
              <a:t>Revised UI Design: Navigation </a:t>
            </a:r>
          </a:p>
        </p:txBody>
      </p:sp>
      <p:pic>
        <p:nvPicPr>
          <p:cNvPr id="80" name="Shape 8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539900" x="5080300"/>
            <a:ext cy="2301550" cx="19727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Shape 8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701425" x="1830975"/>
            <a:ext cy="1978499" cx="14799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Shape 82"/>
          <p:cNvSpPr txBox="1"/>
          <p:nvPr/>
        </p:nvSpPr>
        <p:spPr>
          <a:xfrm>
            <a:off y="3757525" x="799162"/>
            <a:ext cy="1201200" cx="3543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sz="2400" lang="en">
                <a:solidFill>
                  <a:srgbClr val="FFFFFF"/>
                </a:solidFill>
              </a:rPr>
              <a:t>Before: Visible Arrows </a:t>
            </a:r>
          </a:p>
        </p:txBody>
      </p:sp>
      <p:sp>
        <p:nvSpPr>
          <p:cNvPr id="83" name="Shape 83"/>
          <p:cNvSpPr txBox="1"/>
          <p:nvPr/>
        </p:nvSpPr>
        <p:spPr>
          <a:xfrm>
            <a:off y="3917650" x="4294862"/>
            <a:ext cy="1201200" cx="3543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sz="2400" lang="en">
                <a:solidFill>
                  <a:srgbClr val="FFFFFF"/>
                </a:solidFill>
              </a:rPr>
              <a:t>After: No Arrows </a:t>
            </a:r>
          </a:p>
        </p:txBody>
      </p:sp>
      <p:sp>
        <p:nvSpPr>
          <p:cNvPr id="84" name="Shape 84"/>
          <p:cNvSpPr/>
          <p:nvPr/>
        </p:nvSpPr>
        <p:spPr>
          <a:xfrm>
            <a:off y="2448550" x="1740175"/>
            <a:ext cy="539100" cx="600600"/>
          </a:xfrm>
          <a:prstGeom prst="ellipse">
            <a:avLst/>
          </a:prstGeom>
          <a:noFill/>
          <a:ln w="38100" cap="flat">
            <a:solidFill>
              <a:srgbClr val="FF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85" name="Shape 85"/>
          <p:cNvCxnSpPr/>
          <p:nvPr/>
        </p:nvCxnSpPr>
        <p:spPr>
          <a:xfrm rot="10800000" flipH="1">
            <a:off y="2862500" x="697380"/>
            <a:ext cy="402300" cx="1042800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round/>
            <a:headEnd w="lg" len="lg" type="none"/>
            <a:tailEnd w="lg" len="lg" type="triangle"/>
          </a:ln>
        </p:spPr>
      </p:cxn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 txBox="1"/>
          <p:nvPr>
            <p:ph idx="1" type="subTitle"/>
          </p:nvPr>
        </p:nvSpPr>
        <p:spPr>
          <a:xfrm>
            <a:off y="2378050" x="0"/>
            <a:ext cy="784799" cx="9144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AutoNum type="arabicPeriod"/>
            </a:pPr>
            <a:r>
              <a:rPr lang="en"/>
              <a:t>General Walkthrough/Feedback</a:t>
            </a:r>
          </a:p>
          <a:p>
            <a:pPr rtl="0" lvl="0" indent="-419100" marL="45720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AutoNum type="arabicPeriod"/>
            </a:pPr>
            <a:r>
              <a:rPr lang="en"/>
              <a:t>Showing Warning and Off Topic Notifications</a:t>
            </a:r>
          </a:p>
          <a:p>
            <a:pPr rtl="0" lvl="0" indent="-419100" marL="45720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AutoNum type="arabicPeriod"/>
            </a:pPr>
            <a:r>
              <a:rPr lang="en"/>
              <a:t>Showing Settings &amp; Pause Feature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 txBox="1"/>
          <p:nvPr>
            <p:ph type="ctrTitle"/>
          </p:nvPr>
        </p:nvSpPr>
        <p:spPr>
          <a:xfrm>
            <a:off y="7979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DEMO</a:t>
            </a:r>
          </a:p>
          <a:p>
            <a:pPr>
              <a:spcBef>
                <a:spcPts val="0"/>
              </a:spcBef>
              <a:buNone/>
            </a:pPr>
            <a:r>
              <a:rPr sz="2400" lang="en"/>
              <a:t>http://invis.io/7M1N5SSQ4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-dark">
  <a:themeElements>
    <a:clrScheme name="Custom 345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